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86446" autoAdjust="0"/>
  </p:normalViewPr>
  <p:slideViewPr>
    <p:cSldViewPr>
      <p:cViewPr>
        <p:scale>
          <a:sx n="74" d="100"/>
          <a:sy n="74" d="100"/>
        </p:scale>
        <p:origin x="-116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A81CBD-C2F6-4E47-9D5D-96A391FC5566}" type="datetimeFigureOut">
              <a:rPr lang="it-IT"/>
              <a:pPr>
                <a:defRPr/>
              </a:pPr>
              <a:t>11/12/2013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076561-F114-46CD-9A3E-8DF2FF374C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8142C8-CBBA-48DD-A90E-A2DBC170E6D3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F6882A-4DDC-4AB0-93D9-A740D1F41947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A531BF-2878-4EC5-86FC-182AD7B230C3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50D899-EE4D-4A46-834E-9EAA746ABD5A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D69429-7756-4596-BB52-D0AF6FF98C8F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037EF4-7853-4580-B2C0-175544004650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B5A351-C488-466B-BC8C-48AC4F9F5ACB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59CF76-58AA-4678-A113-88910B66615E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FCDB93-51EB-481E-984E-5A71E501834B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6D90E-8943-4D2C-B08E-BB1663015FAA}" type="datetimeFigureOut">
              <a:rPr lang="it-IT"/>
              <a:pPr>
                <a:defRPr/>
              </a:pPr>
              <a:t>11/12/2013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14174-A89B-4DD4-847C-2F02CCCC9BB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AA7C3-0777-4900-837C-FBE553E9C1A3}" type="datetimeFigureOut">
              <a:rPr lang="it-IT"/>
              <a:pPr>
                <a:defRPr/>
              </a:pPr>
              <a:t>11/12/2013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FD59-56AB-4B9E-A0EF-346C6C1581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09754-F0C0-42E7-A694-0F8F031FEB76}" type="datetimeFigureOut">
              <a:rPr lang="it-IT"/>
              <a:pPr>
                <a:defRPr/>
              </a:pPr>
              <a:t>11/12/2013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E38E6-2EE1-4299-A3BF-9C9096BAFCD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4F687-1CCB-49AB-8215-BED745DDE8E7}" type="datetimeFigureOut">
              <a:rPr lang="it-IT"/>
              <a:pPr>
                <a:defRPr/>
              </a:pPr>
              <a:t>11/12/2013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F39C3-79A5-49D2-AC1F-E0D72B60F8B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5E10B-2385-4C02-9B8E-91426955B5BF}" type="datetimeFigureOut">
              <a:rPr lang="it-IT"/>
              <a:pPr>
                <a:defRPr/>
              </a:pPr>
              <a:t>11/12/2013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76A11-9E3A-466D-B17B-49719905B3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D074C-DB08-4D24-AB69-8FED1F142615}" type="datetimeFigureOut">
              <a:rPr lang="it-IT"/>
              <a:pPr>
                <a:defRPr/>
              </a:pPr>
              <a:t>11/12/2013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E42D9-E56E-42A3-84EB-826BA82DB85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FD093-8A96-4275-896E-5928B33506A6}" type="datetimeFigureOut">
              <a:rPr lang="it-IT"/>
              <a:pPr>
                <a:defRPr/>
              </a:pPr>
              <a:t>11/12/2013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F2D6D-CA54-4A7E-944E-20E6B3EAF7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4A61B-FA64-4FB4-A197-03E6109B1E45}" type="datetimeFigureOut">
              <a:rPr lang="it-IT"/>
              <a:pPr>
                <a:defRPr/>
              </a:pPr>
              <a:t>11/12/2013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91DDA-8A0C-451D-9E4B-18CF7F64E78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AF4AF-9B5E-4612-A811-39F4DB7248B5}" type="datetimeFigureOut">
              <a:rPr lang="it-IT"/>
              <a:pPr>
                <a:defRPr/>
              </a:pPr>
              <a:t>11/12/2013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81EB-9D55-452A-900C-98A64DB0FDB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EE04-D77F-48A1-811C-BC16190779BE}" type="datetimeFigureOut">
              <a:rPr lang="it-IT"/>
              <a:pPr>
                <a:defRPr/>
              </a:pPr>
              <a:t>11/12/2013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B4536-CA77-4FD1-82EB-136E1BB1364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5F058-5B30-4626-8F91-EA9CDAABB16C}" type="datetimeFigureOut">
              <a:rPr lang="it-IT"/>
              <a:pPr>
                <a:defRPr/>
              </a:pPr>
              <a:t>11/12/2013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6F86A-D27B-49D7-857F-271183BC11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1C1517-CA39-4C8F-BB7D-E8031467F18A}" type="datetimeFigureOut">
              <a:rPr lang="it-IT"/>
              <a:pPr>
                <a:defRPr/>
              </a:pPr>
              <a:t>11/12/2013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04814B-A3C3-4643-BAB1-2CD3A8EFEE2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Segnaposto immagine 8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-86717" r="-86717"/>
          <a:stretch>
            <a:fillRect/>
          </a:stretch>
        </p:blipFill>
        <p:spPr>
          <a:xfrm>
            <a:off x="-1433513" y="44450"/>
            <a:ext cx="4483101" cy="5976938"/>
          </a:xfrm>
        </p:spPr>
      </p:pic>
      <p:pic>
        <p:nvPicPr>
          <p:cNvPr id="2051" name="Immagine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6021388"/>
            <a:ext cx="37814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sellaDiTesto 1"/>
          <p:cNvSpPr txBox="1"/>
          <p:nvPr/>
        </p:nvSpPr>
        <p:spPr>
          <a:xfrm>
            <a:off x="1187450" y="981075"/>
            <a:ext cx="74168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3600" b="1" dirty="0"/>
              <a:t>STATUTO </a:t>
            </a:r>
            <a:r>
              <a:rPr lang="it-IT" sz="2800" b="1" i="1" dirty="0" err="1"/>
              <a:t>gavardo</a:t>
            </a:r>
            <a:r>
              <a:rPr lang="it-IT" sz="2800" b="1" i="1" dirty="0"/>
              <a:t> in movimento</a:t>
            </a:r>
            <a:endParaRPr lang="it-IT" sz="2800" i="1" dirty="0"/>
          </a:p>
          <a:p>
            <a:pPr>
              <a:defRPr/>
            </a:pPr>
            <a:r>
              <a:rPr lang="it-IT" sz="2800" i="1" dirty="0"/>
              <a:t>contiene due macro-aree</a:t>
            </a:r>
          </a:p>
          <a:p>
            <a:pPr>
              <a:defRPr/>
            </a:pPr>
            <a:endParaRPr lang="it-IT" sz="3600" dirty="0"/>
          </a:p>
          <a:p>
            <a:pPr lvl="1">
              <a:defRPr/>
            </a:pPr>
            <a:r>
              <a:rPr lang="it-IT" sz="3600" b="1" dirty="0">
                <a:solidFill>
                  <a:schemeClr val="accent6">
                    <a:lumMod val="75000"/>
                  </a:schemeClr>
                </a:solidFill>
              </a:rPr>
              <a:t>1.PRINCIPI E VALORI </a:t>
            </a:r>
          </a:p>
          <a:p>
            <a:pPr lvl="1">
              <a:defRPr/>
            </a:pPr>
            <a:r>
              <a:rPr lang="it-IT" sz="2800" b="1" dirty="0">
                <a:solidFill>
                  <a:schemeClr val="accent6">
                    <a:lumMod val="75000"/>
                  </a:schemeClr>
                </a:solidFill>
              </a:rPr>
              <a:t>art 1</a:t>
            </a:r>
            <a:endParaRPr lang="it-IT" sz="36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800100" lvl="1" indent="-342900">
              <a:buFont typeface="+mj-lt"/>
              <a:buAutoNum type="arabicPeriod"/>
              <a:defRPr/>
            </a:pPr>
            <a:endParaRPr lang="it-IT" sz="36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it-IT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2.REGOLAMENTO ORGANIZZATIVO </a:t>
            </a:r>
            <a:r>
              <a:rPr lang="it-IT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art. 2 -11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egnaposto immagine 8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-86717" r="-86717"/>
          <a:stretch>
            <a:fillRect/>
          </a:stretch>
        </p:blipFill>
        <p:spPr>
          <a:xfrm>
            <a:off x="-1433513" y="44450"/>
            <a:ext cx="4483101" cy="5976938"/>
          </a:xfrm>
        </p:spPr>
      </p:pic>
      <p:pic>
        <p:nvPicPr>
          <p:cNvPr id="3075" name="Immagine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6021388"/>
            <a:ext cx="37814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sellaDiTesto 1"/>
          <p:cNvSpPr txBox="1"/>
          <p:nvPr/>
        </p:nvSpPr>
        <p:spPr>
          <a:xfrm>
            <a:off x="1476375" y="706438"/>
            <a:ext cx="5903913" cy="1385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>
              <a:defRPr/>
            </a:pPr>
            <a:r>
              <a:rPr lang="it-IT" sz="3600" b="1" dirty="0">
                <a:solidFill>
                  <a:schemeClr val="accent6">
                    <a:lumMod val="75000"/>
                  </a:schemeClr>
                </a:solidFill>
              </a:rPr>
              <a:t>1.PRINCIPI E VALORI </a:t>
            </a:r>
            <a:r>
              <a:rPr lang="it-IT" sz="2800" b="1" dirty="0">
                <a:solidFill>
                  <a:schemeClr val="accent6">
                    <a:lumMod val="75000"/>
                  </a:schemeClr>
                </a:solidFill>
              </a:rPr>
              <a:t>art 1</a:t>
            </a:r>
          </a:p>
          <a:p>
            <a:pPr lvl="1">
              <a:defRPr/>
            </a:pPr>
            <a:r>
              <a:rPr lang="it-IT" sz="2400" dirty="0"/>
              <a:t>	</a:t>
            </a:r>
            <a:r>
              <a:rPr lang="it-IT" sz="2400" i="1" dirty="0"/>
              <a:t>Contiene PRINCIPI e VALORI fondanti 	del gruppo</a:t>
            </a:r>
          </a:p>
        </p:txBody>
      </p:sp>
      <p:sp>
        <p:nvSpPr>
          <p:cNvPr id="3077" name="Rettangolo 2"/>
          <p:cNvSpPr>
            <a:spLocks noChangeArrowheads="1"/>
          </p:cNvSpPr>
          <p:nvPr/>
        </p:nvSpPr>
        <p:spPr bwMode="auto">
          <a:xfrm>
            <a:off x="1835150" y="2425700"/>
            <a:ext cx="4572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/>
              <a:t>DEMOCRAZIA E PARTECIPAZIONE</a:t>
            </a:r>
            <a:endParaRPr lang="it-IT" sz="2000"/>
          </a:p>
          <a:p>
            <a:r>
              <a:rPr lang="it-IT"/>
              <a:t>intesa come capacità di ascoltare la società civile</a:t>
            </a:r>
          </a:p>
          <a:p>
            <a:r>
              <a:rPr lang="it-IT"/>
              <a:t>come capacità di prendere decisioni in modo collegiale …</a:t>
            </a:r>
          </a:p>
        </p:txBody>
      </p:sp>
      <p:sp>
        <p:nvSpPr>
          <p:cNvPr id="3078" name="Rettangolo 3"/>
          <p:cNvSpPr>
            <a:spLocks noChangeArrowheads="1"/>
          </p:cNvSpPr>
          <p:nvPr/>
        </p:nvSpPr>
        <p:spPr bwMode="auto">
          <a:xfrm>
            <a:off x="3184525" y="4411663"/>
            <a:ext cx="4572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/>
              <a:t>LAICITÀ E INDIPENDENZA</a:t>
            </a:r>
            <a:endParaRPr lang="it-IT" sz="2000"/>
          </a:p>
          <a:p>
            <a:r>
              <a:rPr lang="it-IT"/>
              <a:t>Intese come rispetto per tutte le componenti della società civile …</a:t>
            </a:r>
          </a:p>
        </p:txBody>
      </p:sp>
      <p:sp>
        <p:nvSpPr>
          <p:cNvPr id="7" name="Rettangolo 6"/>
          <p:cNvSpPr/>
          <p:nvPr/>
        </p:nvSpPr>
        <p:spPr>
          <a:xfrm rot="16200000">
            <a:off x="7429233" y="4699221"/>
            <a:ext cx="248933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  <a:alpha val="29000"/>
                      </a:schemeClr>
                    </a:gs>
                    <a:gs pos="92000">
                      <a:schemeClr val="accent6">
                        <a:tint val="90000"/>
                        <a:shade val="89000"/>
                        <a:satMod val="220000"/>
                        <a:alpha val="46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stA="59000" endPos="65000" dist="50800" dir="5400000" sy="-100000" algn="bl" rotWithShape="0"/>
                </a:effectLst>
              </a:rPr>
              <a:t>principi</a:t>
            </a:r>
            <a:r>
              <a:rPr lang="it-IT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92000">
                      <a:schemeClr val="accent6">
                        <a:tint val="90000"/>
                        <a:shade val="89000"/>
                        <a:satMod val="220000"/>
                        <a:alpha val="46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it-IT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  <a:alpha val="29000"/>
                      </a:schemeClr>
                    </a:gs>
                    <a:gs pos="92000">
                      <a:schemeClr val="accent6">
                        <a:tint val="90000"/>
                        <a:shade val="89000"/>
                        <a:satMod val="220000"/>
                        <a:alpha val="46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stA="59000" endPos="65000" dist="50800" dir="5400000" sy="-100000" algn="bl" rotWithShape="0"/>
                </a:effectLst>
              </a:rPr>
              <a:t>e valori</a:t>
            </a:r>
          </a:p>
        </p:txBody>
      </p:sp>
      <p:sp>
        <p:nvSpPr>
          <p:cNvPr id="10" name="Rettangolo 9"/>
          <p:cNvSpPr/>
          <p:nvPr/>
        </p:nvSpPr>
        <p:spPr>
          <a:xfrm>
            <a:off x="7798019" y="5467390"/>
            <a:ext cx="614272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  <a:alpha val="29000"/>
                      </a:schemeClr>
                    </a:gs>
                    <a:gs pos="92000">
                      <a:schemeClr val="accent6">
                        <a:tint val="90000"/>
                        <a:shade val="89000"/>
                        <a:satMod val="220000"/>
                        <a:alpha val="46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stA="59000" endPos="65000" dist="50800" dir="5400000" sy="-100000" algn="bl" rotWithShape="0"/>
                </a:effectLst>
              </a:rPr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Segnaposto immagine 8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-86717" r="-86717"/>
          <a:stretch>
            <a:fillRect/>
          </a:stretch>
        </p:blipFill>
        <p:spPr>
          <a:xfrm>
            <a:off x="-1433513" y="44450"/>
            <a:ext cx="4483101" cy="5976938"/>
          </a:xfrm>
        </p:spPr>
      </p:pic>
      <p:pic>
        <p:nvPicPr>
          <p:cNvPr id="4099" name="Immagine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6021388"/>
            <a:ext cx="37814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ttangolo 6"/>
          <p:cNvSpPr>
            <a:spLocks noChangeArrowheads="1"/>
          </p:cNvSpPr>
          <p:nvPr/>
        </p:nvSpPr>
        <p:spPr bwMode="auto">
          <a:xfrm>
            <a:off x="1692275" y="768350"/>
            <a:ext cx="4572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/>
              <a:t>TRASPARENZA</a:t>
            </a:r>
            <a:endParaRPr lang="it-IT" sz="2000"/>
          </a:p>
          <a:p>
            <a:r>
              <a:rPr lang="it-IT"/>
              <a:t>Intesa come possibilità per ogni cittadino od associazione di conoscere e poter controllare tutte le scelte compiute a suo nome da parte degli amministratori …</a:t>
            </a:r>
          </a:p>
        </p:txBody>
      </p:sp>
      <p:sp>
        <p:nvSpPr>
          <p:cNvPr id="4101" name="Rettangolo 7"/>
          <p:cNvSpPr>
            <a:spLocks noChangeArrowheads="1"/>
          </p:cNvSpPr>
          <p:nvPr/>
        </p:nvSpPr>
        <p:spPr bwMode="auto">
          <a:xfrm>
            <a:off x="2843213" y="2565400"/>
            <a:ext cx="45720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/>
              <a:t>SOLIDARIETÀ E ACCOGLIENZA</a:t>
            </a:r>
            <a:endParaRPr lang="it-IT" sz="2000"/>
          </a:p>
          <a:p>
            <a:r>
              <a:rPr lang="it-IT"/>
              <a:t>Intesa come difesa dei diritti generali e diffusi dei cittadini in contrapposizione al prevalere degli interessi forti e di parte …</a:t>
            </a:r>
          </a:p>
        </p:txBody>
      </p:sp>
      <p:sp>
        <p:nvSpPr>
          <p:cNvPr id="4102" name="Rettangolo 8"/>
          <p:cNvSpPr>
            <a:spLocks noChangeArrowheads="1"/>
          </p:cNvSpPr>
          <p:nvPr/>
        </p:nvSpPr>
        <p:spPr bwMode="auto">
          <a:xfrm>
            <a:off x="3887788" y="4221163"/>
            <a:ext cx="4572000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/>
              <a:t>IMPEGNO AL SERVIZIO DEI CITTADINI</a:t>
            </a:r>
            <a:endParaRPr lang="it-IT" sz="2000"/>
          </a:p>
          <a:p>
            <a:r>
              <a:rPr lang="it-IT"/>
              <a:t>Inteso come determinazione a battersi contro i privilegi e contro una visione  personalistica della gestione pubblica …</a:t>
            </a:r>
          </a:p>
        </p:txBody>
      </p:sp>
      <p:sp>
        <p:nvSpPr>
          <p:cNvPr id="12" name="Rettangolo 11"/>
          <p:cNvSpPr/>
          <p:nvPr/>
        </p:nvSpPr>
        <p:spPr>
          <a:xfrm rot="16200000">
            <a:off x="7429233" y="4699221"/>
            <a:ext cx="248933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  <a:alpha val="29000"/>
                      </a:schemeClr>
                    </a:gs>
                    <a:gs pos="92000">
                      <a:schemeClr val="accent6">
                        <a:tint val="90000"/>
                        <a:shade val="89000"/>
                        <a:satMod val="220000"/>
                        <a:alpha val="46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stA="59000" endPos="65000" dist="50800" dir="5400000" sy="-100000" algn="bl" rotWithShape="0"/>
                </a:effectLst>
              </a:rPr>
              <a:t>principi</a:t>
            </a:r>
            <a:r>
              <a:rPr lang="it-IT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92000">
                      <a:schemeClr val="accent6">
                        <a:tint val="90000"/>
                        <a:shade val="89000"/>
                        <a:satMod val="220000"/>
                        <a:alpha val="46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it-IT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  <a:alpha val="29000"/>
                      </a:schemeClr>
                    </a:gs>
                    <a:gs pos="92000">
                      <a:schemeClr val="accent6">
                        <a:tint val="90000"/>
                        <a:shade val="89000"/>
                        <a:satMod val="220000"/>
                        <a:alpha val="46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stA="59000" endPos="65000" dist="50800" dir="5400000" sy="-100000" algn="bl" rotWithShape="0"/>
                </a:effectLst>
              </a:rPr>
              <a:t>e valori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7798019" y="5467390"/>
            <a:ext cx="614272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  <a:alpha val="29000"/>
                      </a:schemeClr>
                    </a:gs>
                    <a:gs pos="92000">
                      <a:schemeClr val="accent6">
                        <a:tint val="90000"/>
                        <a:shade val="89000"/>
                        <a:satMod val="220000"/>
                        <a:alpha val="46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stA="59000" endPos="65000" dist="50800" dir="5400000" sy="-100000" algn="bl" rotWithShape="0"/>
                </a:effectLst>
              </a:rPr>
              <a:t>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Segnaposto immagine 8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-86717" r="-86717"/>
          <a:stretch>
            <a:fillRect/>
          </a:stretch>
        </p:blipFill>
        <p:spPr>
          <a:xfrm>
            <a:off x="-1433513" y="44450"/>
            <a:ext cx="4483101" cy="5976938"/>
          </a:xfrm>
        </p:spPr>
      </p:pic>
      <p:pic>
        <p:nvPicPr>
          <p:cNvPr id="5123" name="Immagine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6021388"/>
            <a:ext cx="37814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ttangolo 1"/>
          <p:cNvSpPr>
            <a:spLocks noChangeArrowheads="1"/>
          </p:cNvSpPr>
          <p:nvPr/>
        </p:nvSpPr>
        <p:spPr bwMode="auto">
          <a:xfrm>
            <a:off x="2411413" y="1455738"/>
            <a:ext cx="45720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/>
              <a:t>ONESTA’</a:t>
            </a:r>
            <a:endParaRPr lang="it-IT" sz="2000"/>
          </a:p>
          <a:p>
            <a:r>
              <a:rPr lang="it-IT"/>
              <a:t>…</a:t>
            </a:r>
          </a:p>
        </p:txBody>
      </p:sp>
      <p:sp>
        <p:nvSpPr>
          <p:cNvPr id="5125" name="Rettangolo 2"/>
          <p:cNvSpPr>
            <a:spLocks noChangeArrowheads="1"/>
          </p:cNvSpPr>
          <p:nvPr/>
        </p:nvSpPr>
        <p:spPr bwMode="auto">
          <a:xfrm>
            <a:off x="3455988" y="3422650"/>
            <a:ext cx="45720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/>
              <a:t>LEALTÀ E RISPETTO</a:t>
            </a:r>
            <a:endParaRPr lang="it-IT" sz="2000"/>
          </a:p>
          <a:p>
            <a:r>
              <a:rPr lang="it-IT"/>
              <a:t>La lealtà consiste nell’onorare gli impegni assunti, senza sotterfugi, ispirandosi a criteri di sincerità</a:t>
            </a:r>
          </a:p>
        </p:txBody>
      </p:sp>
      <p:sp>
        <p:nvSpPr>
          <p:cNvPr id="10" name="Rettangolo 9"/>
          <p:cNvSpPr/>
          <p:nvPr/>
        </p:nvSpPr>
        <p:spPr>
          <a:xfrm rot="16200000">
            <a:off x="7429233" y="4699221"/>
            <a:ext cx="248933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  <a:alpha val="29000"/>
                      </a:schemeClr>
                    </a:gs>
                    <a:gs pos="92000">
                      <a:schemeClr val="accent6">
                        <a:tint val="90000"/>
                        <a:shade val="89000"/>
                        <a:satMod val="220000"/>
                        <a:alpha val="46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stA="59000" endPos="65000" dist="50800" dir="5400000" sy="-100000" algn="bl" rotWithShape="0"/>
                </a:effectLst>
              </a:rPr>
              <a:t>principi</a:t>
            </a:r>
            <a:r>
              <a:rPr lang="it-IT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92000">
                      <a:schemeClr val="accent6">
                        <a:tint val="90000"/>
                        <a:shade val="89000"/>
                        <a:satMod val="220000"/>
                        <a:alpha val="46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it-IT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  <a:alpha val="29000"/>
                      </a:schemeClr>
                    </a:gs>
                    <a:gs pos="92000">
                      <a:schemeClr val="accent6">
                        <a:tint val="90000"/>
                        <a:shade val="89000"/>
                        <a:satMod val="220000"/>
                        <a:alpha val="46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stA="59000" endPos="65000" dist="50800" dir="5400000" sy="-100000" algn="bl" rotWithShape="0"/>
                </a:effectLst>
              </a:rPr>
              <a:t>e valori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7798019" y="5467390"/>
            <a:ext cx="614272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  <a:alpha val="29000"/>
                      </a:schemeClr>
                    </a:gs>
                    <a:gs pos="92000">
                      <a:schemeClr val="accent6">
                        <a:tint val="90000"/>
                        <a:shade val="89000"/>
                        <a:satMod val="220000"/>
                        <a:alpha val="46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stA="59000" endPos="65000" dist="50800" dir="5400000" sy="-100000" algn="bl" rotWithShape="0"/>
                </a:effectLst>
              </a:rPr>
              <a:t>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Segnaposto immagine 8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-86717" r="-86717"/>
          <a:stretch>
            <a:fillRect/>
          </a:stretch>
        </p:blipFill>
        <p:spPr>
          <a:xfrm>
            <a:off x="-1433513" y="44450"/>
            <a:ext cx="4483101" cy="5976938"/>
          </a:xfrm>
        </p:spPr>
      </p:pic>
      <p:pic>
        <p:nvPicPr>
          <p:cNvPr id="6147" name="Immagine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6021388"/>
            <a:ext cx="37814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tangolo 3"/>
          <p:cNvSpPr/>
          <p:nvPr/>
        </p:nvSpPr>
        <p:spPr>
          <a:xfrm>
            <a:off x="1573213" y="549275"/>
            <a:ext cx="6959600" cy="10144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2. REGOLAMENTO ORGANIZZATIVO</a:t>
            </a:r>
          </a:p>
          <a:p>
            <a:pPr>
              <a:defRPr/>
            </a:pPr>
            <a:r>
              <a:rPr lang="it-IT" sz="2400" i="1" dirty="0"/>
              <a:t>Contiene le regole organizzative</a:t>
            </a:r>
            <a:endParaRPr lang="it-IT" sz="3200" i="1" dirty="0"/>
          </a:p>
        </p:txBody>
      </p:sp>
      <p:sp>
        <p:nvSpPr>
          <p:cNvPr id="6149" name="Rettangolo 4"/>
          <p:cNvSpPr>
            <a:spLocks noChangeArrowheads="1"/>
          </p:cNvSpPr>
          <p:nvPr/>
        </p:nvSpPr>
        <p:spPr bwMode="auto">
          <a:xfrm>
            <a:off x="1763713" y="1916113"/>
            <a:ext cx="7062787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 i="1"/>
              <a:t>Art. 2: Modalità di adesione</a:t>
            </a:r>
          </a:p>
          <a:p>
            <a:endParaRPr lang="it-IT" sz="2000"/>
          </a:p>
          <a:p>
            <a:r>
              <a:rPr lang="it-IT"/>
              <a:t>Al gruppo possono aderire tutti i cittadini italiani o di diversa nazionalità … </a:t>
            </a:r>
          </a:p>
        </p:txBody>
      </p:sp>
      <p:sp>
        <p:nvSpPr>
          <p:cNvPr id="6150" name="Rettangolo 5"/>
          <p:cNvSpPr>
            <a:spLocks noChangeArrowheads="1"/>
          </p:cNvSpPr>
          <p:nvPr/>
        </p:nvSpPr>
        <p:spPr bwMode="auto">
          <a:xfrm>
            <a:off x="3887788" y="2970213"/>
            <a:ext cx="4572000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 i="1"/>
              <a:t>Art. 3: Libertà di coscienza</a:t>
            </a:r>
          </a:p>
          <a:p>
            <a:endParaRPr lang="it-IT" sz="2000"/>
          </a:p>
          <a:p>
            <a:r>
              <a:rPr lang="it-IT"/>
              <a:t>Il gruppo garantisce libertà di coscienza di tutti i suoi aderenti e si fonda sui principi della responsabilità personale e della solidarietà …</a:t>
            </a:r>
          </a:p>
        </p:txBody>
      </p:sp>
      <p:sp>
        <p:nvSpPr>
          <p:cNvPr id="6151" name="Rettangolo 6"/>
          <p:cNvSpPr>
            <a:spLocks noChangeArrowheads="1"/>
          </p:cNvSpPr>
          <p:nvPr/>
        </p:nvSpPr>
        <p:spPr bwMode="auto">
          <a:xfrm>
            <a:off x="2195513" y="4508500"/>
            <a:ext cx="5827712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 i="1"/>
              <a:t>Art. 4: Modifiche dello statuto</a:t>
            </a:r>
          </a:p>
          <a:p>
            <a:endParaRPr lang="it-IT" sz="2000"/>
          </a:p>
          <a:p>
            <a:r>
              <a:rPr lang="it-IT"/>
              <a:t>L’Assemblea è valida solo se è presente la metà più uno degli aderenti e le deliberazioni sono valide solo se assunte con l’adesione dei almeno 2/3 degli aderenti presenti …</a:t>
            </a:r>
          </a:p>
        </p:txBody>
      </p:sp>
      <p:sp>
        <p:nvSpPr>
          <p:cNvPr id="10" name="Rettangolo 9"/>
          <p:cNvSpPr/>
          <p:nvPr/>
        </p:nvSpPr>
        <p:spPr>
          <a:xfrm rot="16200000">
            <a:off x="7628585" y="4926353"/>
            <a:ext cx="209063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2800" b="1" dirty="0">
                <a:ln w="1905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stA="59000" endPos="65000" dist="50800" dir="5400000" sy="-100000" algn="bl" rotWithShape="0"/>
                </a:effectLst>
              </a:rPr>
              <a:t>regolamento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7798019" y="5467390"/>
            <a:ext cx="614272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6600" b="1" dirty="0">
                <a:ln w="1905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stA="59000" endPos="65000" dist="50800" dir="5400000" sy="-100000" algn="bl" rotWithShape="0"/>
                </a:effectLst>
              </a:rPr>
              <a:t>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Segnaposto immagine 8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-86717" r="-86717"/>
          <a:stretch>
            <a:fillRect/>
          </a:stretch>
        </p:blipFill>
        <p:spPr>
          <a:xfrm>
            <a:off x="-1433513" y="44450"/>
            <a:ext cx="4483101" cy="5976938"/>
          </a:xfrm>
        </p:spPr>
      </p:pic>
      <p:pic>
        <p:nvPicPr>
          <p:cNvPr id="7171" name="Immagine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6021388"/>
            <a:ext cx="37814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tangolo 1"/>
          <p:cNvSpPr/>
          <p:nvPr/>
        </p:nvSpPr>
        <p:spPr>
          <a:xfrm>
            <a:off x="1603375" y="620713"/>
            <a:ext cx="6281738" cy="32004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1" i="1" dirty="0"/>
              <a:t>Art. 5 Aderenti </a:t>
            </a:r>
          </a:p>
          <a:p>
            <a:pPr>
              <a:defRPr/>
            </a:pPr>
            <a:endParaRPr lang="it-IT" sz="2000" dirty="0"/>
          </a:p>
          <a:p>
            <a:pPr>
              <a:defRPr/>
            </a:pPr>
            <a:r>
              <a:rPr lang="it-IT" dirty="0"/>
              <a:t>La richiesta di adesione è presentata all’Assemblea e si intende accettata.</a:t>
            </a:r>
          </a:p>
          <a:p>
            <a:pPr>
              <a:defRPr/>
            </a:pPr>
            <a:r>
              <a:rPr lang="it-IT" dirty="0"/>
              <a:t> </a:t>
            </a:r>
          </a:p>
          <a:p>
            <a:pPr>
              <a:defRPr/>
            </a:pPr>
            <a:r>
              <a:rPr lang="it-IT" dirty="0"/>
              <a:t>La qualità di aderente si perde:</a:t>
            </a:r>
          </a:p>
          <a:p>
            <a:pPr marL="342900" indent="-342900">
              <a:buFont typeface="+mj-lt"/>
              <a:buAutoNum type="alphaLcParenR"/>
              <a:defRPr/>
            </a:pPr>
            <a:r>
              <a:rPr lang="it-IT" dirty="0"/>
              <a:t>Per dimissioni</a:t>
            </a:r>
          </a:p>
          <a:p>
            <a:pPr marL="342900" indent="-342900">
              <a:buFont typeface="+mj-lt"/>
              <a:buAutoNum type="alphaLcParenR"/>
              <a:defRPr/>
            </a:pPr>
            <a:r>
              <a:rPr lang="it-IT" dirty="0"/>
              <a:t>Per incompatibilità o per gravi motivi di contrasto con le finalità e i principi</a:t>
            </a:r>
          </a:p>
          <a:p>
            <a:pPr marL="342900" indent="-342900">
              <a:buFont typeface="+mj-lt"/>
              <a:buAutoNum type="alphaLcParenR"/>
              <a:defRPr/>
            </a:pPr>
            <a:r>
              <a:rPr lang="it-IT" dirty="0"/>
              <a:t>Per violazione delle regole fissate dall’Assemblea</a:t>
            </a:r>
          </a:p>
          <a:p>
            <a:pPr>
              <a:defRPr/>
            </a:pPr>
            <a:r>
              <a:rPr lang="it-IT" dirty="0"/>
              <a:t>…</a:t>
            </a:r>
          </a:p>
        </p:txBody>
      </p:sp>
      <p:sp>
        <p:nvSpPr>
          <p:cNvPr id="7173" name="Rettangolo 2"/>
          <p:cNvSpPr>
            <a:spLocks noChangeArrowheads="1"/>
          </p:cNvSpPr>
          <p:nvPr/>
        </p:nvSpPr>
        <p:spPr bwMode="auto">
          <a:xfrm>
            <a:off x="3533775" y="4437063"/>
            <a:ext cx="4572000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 i="1"/>
              <a:t>Art. 6 Patrimonio</a:t>
            </a:r>
          </a:p>
          <a:p>
            <a:endParaRPr lang="it-IT" sz="2000"/>
          </a:p>
          <a:p>
            <a:r>
              <a:rPr lang="it-IT"/>
              <a:t>Il gruppo, che non ha fini di lucro, si autofinanzia …</a:t>
            </a:r>
          </a:p>
        </p:txBody>
      </p:sp>
      <p:sp>
        <p:nvSpPr>
          <p:cNvPr id="10" name="Rettangolo 9"/>
          <p:cNvSpPr/>
          <p:nvPr/>
        </p:nvSpPr>
        <p:spPr>
          <a:xfrm rot="16200000">
            <a:off x="7628585" y="4926353"/>
            <a:ext cx="209063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2800" b="1" dirty="0">
                <a:ln w="1905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stA="59000" endPos="65000" dist="50800" dir="5400000" sy="-100000" algn="bl" rotWithShape="0"/>
                </a:effectLst>
              </a:rPr>
              <a:t>regolamento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7798019" y="5467390"/>
            <a:ext cx="614272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6600" b="1" dirty="0">
                <a:ln w="1905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stA="59000" endPos="65000" dist="50800" dir="5400000" sy="-100000" algn="bl" rotWithShape="0"/>
                </a:effectLst>
              </a:rPr>
              <a:t>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Segnaposto immagine 8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-86717" r="-86717"/>
          <a:stretch>
            <a:fillRect/>
          </a:stretch>
        </p:blipFill>
        <p:spPr>
          <a:xfrm>
            <a:off x="-1433513" y="44450"/>
            <a:ext cx="4483101" cy="5976938"/>
          </a:xfrm>
        </p:spPr>
      </p:pic>
      <p:pic>
        <p:nvPicPr>
          <p:cNvPr id="8195" name="Immagine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6021388"/>
            <a:ext cx="37814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tangolo 3"/>
          <p:cNvSpPr/>
          <p:nvPr/>
        </p:nvSpPr>
        <p:spPr>
          <a:xfrm>
            <a:off x="1603375" y="908050"/>
            <a:ext cx="4572000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1" i="1" dirty="0"/>
              <a:t>Art. 7: Organi</a:t>
            </a:r>
          </a:p>
          <a:p>
            <a:pPr>
              <a:defRPr/>
            </a:pPr>
            <a:endParaRPr lang="it-IT" sz="2000" dirty="0"/>
          </a:p>
          <a:p>
            <a:pPr>
              <a:defRPr/>
            </a:pPr>
            <a:r>
              <a:rPr lang="it-IT" dirty="0"/>
              <a:t>Gli organi del gruppo sono: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it-IT" dirty="0"/>
              <a:t>L’Assemblea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it-IT" dirty="0"/>
              <a:t>Il Coordinamento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it-IT" dirty="0"/>
              <a:t>Unità di lavoro …</a:t>
            </a:r>
          </a:p>
        </p:txBody>
      </p:sp>
      <p:sp>
        <p:nvSpPr>
          <p:cNvPr id="8197" name="Rettangolo 4"/>
          <p:cNvSpPr>
            <a:spLocks noChangeArrowheads="1"/>
          </p:cNvSpPr>
          <p:nvPr/>
        </p:nvSpPr>
        <p:spPr bwMode="auto">
          <a:xfrm>
            <a:off x="3141663" y="3159125"/>
            <a:ext cx="4814887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 i="1"/>
              <a:t>Art. 8: Assemblea</a:t>
            </a:r>
          </a:p>
          <a:p>
            <a:endParaRPr lang="it-IT" sz="2000"/>
          </a:p>
          <a:p>
            <a:r>
              <a:rPr lang="it-IT"/>
              <a:t>Ogni attività pubblica realizzata a nome e per conto del gruppo è deliberata dall’Assemblea e/o dal Coordinamento.</a:t>
            </a:r>
          </a:p>
          <a:p>
            <a:r>
              <a:rPr lang="it-IT"/>
              <a:t>Le votazioni si svolgono di norma a scrutinio palese.</a:t>
            </a:r>
          </a:p>
          <a:p>
            <a:r>
              <a:rPr lang="it-IT"/>
              <a:t>L’Assemblea elegge il coordinamento.</a:t>
            </a:r>
          </a:p>
          <a:p>
            <a:r>
              <a:rPr lang="it-IT"/>
              <a:t>…</a:t>
            </a:r>
          </a:p>
        </p:txBody>
      </p:sp>
      <p:sp>
        <p:nvSpPr>
          <p:cNvPr id="8" name="Rettangolo 7"/>
          <p:cNvSpPr/>
          <p:nvPr/>
        </p:nvSpPr>
        <p:spPr>
          <a:xfrm rot="16200000">
            <a:off x="7628585" y="4926353"/>
            <a:ext cx="209063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2800" b="1" dirty="0">
                <a:ln w="1905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stA="59000" endPos="65000" dist="50800" dir="5400000" sy="-100000" algn="bl" rotWithShape="0"/>
                </a:effectLst>
              </a:rPr>
              <a:t>regolamento</a:t>
            </a:r>
          </a:p>
        </p:txBody>
      </p:sp>
      <p:sp>
        <p:nvSpPr>
          <p:cNvPr id="9" name="Rettangolo 8"/>
          <p:cNvSpPr/>
          <p:nvPr/>
        </p:nvSpPr>
        <p:spPr>
          <a:xfrm>
            <a:off x="7798019" y="5467390"/>
            <a:ext cx="614272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6600" b="1" dirty="0">
                <a:ln w="1905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stA="59000" endPos="65000" dist="50800" dir="5400000" sy="-100000" algn="bl" rotWithShape="0"/>
                </a:effectLst>
              </a:rPr>
              <a:t>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egnaposto immagine 8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-86717" r="-86717"/>
          <a:stretch>
            <a:fillRect/>
          </a:stretch>
        </p:blipFill>
        <p:spPr>
          <a:xfrm>
            <a:off x="-1433513" y="44450"/>
            <a:ext cx="4483101" cy="5976938"/>
          </a:xfrm>
        </p:spPr>
      </p:pic>
      <p:pic>
        <p:nvPicPr>
          <p:cNvPr id="9219" name="Immagine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6021388"/>
            <a:ext cx="37814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tangolo 1"/>
          <p:cNvSpPr/>
          <p:nvPr/>
        </p:nvSpPr>
        <p:spPr>
          <a:xfrm>
            <a:off x="1835150" y="549275"/>
            <a:ext cx="6337300" cy="45847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1" i="1" dirty="0"/>
              <a:t>Art. 9: Coordinamento</a:t>
            </a:r>
          </a:p>
          <a:p>
            <a:pPr>
              <a:defRPr/>
            </a:pPr>
            <a:endParaRPr lang="it-IT" sz="2000" dirty="0"/>
          </a:p>
          <a:p>
            <a:pPr>
              <a:defRPr/>
            </a:pPr>
            <a:r>
              <a:rPr lang="it-IT" dirty="0"/>
              <a:t>Il coordinamento viene eletto annualmente dall’Assemblea.</a:t>
            </a:r>
          </a:p>
          <a:p>
            <a:pPr>
              <a:defRPr/>
            </a:pPr>
            <a:r>
              <a:rPr lang="it-IT" dirty="0"/>
              <a:t>Il Coordinamento individua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it-IT" dirty="0"/>
              <a:t>un portavoce;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it-IT" dirty="0"/>
              <a:t>un tesoriere;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it-IT" dirty="0"/>
              <a:t>un segretario con il compito specifico di redigere i verbali.</a:t>
            </a:r>
          </a:p>
          <a:p>
            <a:pPr>
              <a:defRPr/>
            </a:pPr>
            <a:r>
              <a:rPr lang="it-IT" dirty="0"/>
              <a:t>Il Coordinamento ha le funzioni di: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it-IT" dirty="0"/>
              <a:t>Formulare le proposte politiche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it-IT" dirty="0"/>
              <a:t>promuovere e coordinare l’attuazione di campagne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it-IT" dirty="0"/>
              <a:t>Promuovere e coordinare le “unità di lavoro”;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it-IT" dirty="0"/>
              <a:t>Riferire periodicamente all’assemblea sulle attività delle “unità di lavoro”;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it-IT" dirty="0"/>
              <a:t>Predisporre l’ordine del giorno dell’Assemblea;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it-IT" dirty="0"/>
              <a:t>Coordinare e presiedere l’organizzazione della campagna elettorale per il rinnovo dell’Amministrazione Comunale</a:t>
            </a:r>
          </a:p>
        </p:txBody>
      </p:sp>
      <p:sp>
        <p:nvSpPr>
          <p:cNvPr id="7" name="Rettangolo 6"/>
          <p:cNvSpPr/>
          <p:nvPr/>
        </p:nvSpPr>
        <p:spPr>
          <a:xfrm rot="16200000">
            <a:off x="7628585" y="4926353"/>
            <a:ext cx="209063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2800" b="1" dirty="0">
                <a:ln w="1905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stA="59000" endPos="65000" dist="50800" dir="5400000" sy="-100000" algn="bl" rotWithShape="0"/>
                </a:effectLst>
              </a:rPr>
              <a:t>regolamento</a:t>
            </a:r>
          </a:p>
        </p:txBody>
      </p:sp>
      <p:sp>
        <p:nvSpPr>
          <p:cNvPr id="8" name="Rettangolo 7"/>
          <p:cNvSpPr/>
          <p:nvPr/>
        </p:nvSpPr>
        <p:spPr>
          <a:xfrm>
            <a:off x="7798019" y="5467390"/>
            <a:ext cx="614272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6600" b="1" dirty="0">
                <a:ln w="1905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stA="59000" endPos="65000" dist="50800" dir="5400000" sy="-100000" algn="bl" rotWithShape="0"/>
                </a:effectLst>
              </a:rPr>
              <a:t>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egnaposto immagine 8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-86717" r="-86717"/>
          <a:stretch>
            <a:fillRect/>
          </a:stretch>
        </p:blipFill>
        <p:spPr>
          <a:xfrm>
            <a:off x="-1433513" y="44450"/>
            <a:ext cx="4483101" cy="5976938"/>
          </a:xfrm>
        </p:spPr>
      </p:pic>
      <p:pic>
        <p:nvPicPr>
          <p:cNvPr id="10243" name="Immagine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6021388"/>
            <a:ext cx="37814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ttangolo 2"/>
          <p:cNvSpPr>
            <a:spLocks noChangeArrowheads="1"/>
          </p:cNvSpPr>
          <p:nvPr/>
        </p:nvSpPr>
        <p:spPr bwMode="auto">
          <a:xfrm>
            <a:off x="1998663" y="1196975"/>
            <a:ext cx="4572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 i="1" dirty="0"/>
              <a:t>Art. 10: Unità di lavoro</a:t>
            </a:r>
          </a:p>
          <a:p>
            <a:endParaRPr lang="it-IT" sz="2000" dirty="0"/>
          </a:p>
          <a:p>
            <a:r>
              <a:rPr lang="it-IT"/>
              <a:t>Le unità di lavoro, quale struttura organizzativa e politica fondamentale del gruppo, sono promosse dall’Assemblea o dal Coordinamento...</a:t>
            </a:r>
          </a:p>
        </p:txBody>
      </p:sp>
      <p:sp>
        <p:nvSpPr>
          <p:cNvPr id="10245" name="Rettangolo 3"/>
          <p:cNvSpPr>
            <a:spLocks noChangeArrowheads="1"/>
          </p:cNvSpPr>
          <p:nvPr/>
        </p:nvSpPr>
        <p:spPr bwMode="auto">
          <a:xfrm>
            <a:off x="3059113" y="3716338"/>
            <a:ext cx="45720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 i="1" dirty="0"/>
              <a:t>Art. </a:t>
            </a:r>
            <a:r>
              <a:rPr lang="it-IT" sz="2000" b="1" i="1" dirty="0" smtClean="0"/>
              <a:t>11 </a:t>
            </a:r>
            <a:r>
              <a:rPr lang="it-IT" sz="2000" b="1" i="1" dirty="0"/>
              <a:t>Scioglimento del gruppo</a:t>
            </a:r>
          </a:p>
          <a:p>
            <a:endParaRPr lang="it-IT" sz="2000" dirty="0"/>
          </a:p>
          <a:p>
            <a:r>
              <a:rPr lang="it-IT" dirty="0"/>
              <a:t>L’assemblea può deliberare lo scioglimento del gruppo che avviene in ogni caso quando il numero di aderenti sarà minore di 11…</a:t>
            </a:r>
          </a:p>
        </p:txBody>
      </p:sp>
      <p:sp>
        <p:nvSpPr>
          <p:cNvPr id="7" name="Rettangolo 6"/>
          <p:cNvSpPr/>
          <p:nvPr/>
        </p:nvSpPr>
        <p:spPr>
          <a:xfrm rot="16200000">
            <a:off x="7628585" y="4926353"/>
            <a:ext cx="209063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2800" b="1" dirty="0">
                <a:ln w="1905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stA="59000" endPos="65000" dist="50800" dir="5400000" sy="-100000" algn="bl" rotWithShape="0"/>
                </a:effectLst>
              </a:rPr>
              <a:t>regolamento</a:t>
            </a:r>
          </a:p>
        </p:txBody>
      </p:sp>
      <p:sp>
        <p:nvSpPr>
          <p:cNvPr id="8" name="Rettangolo 7"/>
          <p:cNvSpPr/>
          <p:nvPr/>
        </p:nvSpPr>
        <p:spPr>
          <a:xfrm>
            <a:off x="7798019" y="5467390"/>
            <a:ext cx="614272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6600" b="1" dirty="0">
                <a:ln w="1905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stA="59000" endPos="65000" dist="50800" dir="5400000" sy="-100000" algn="bl" rotWithShape="0"/>
                </a:effectLst>
              </a:rPr>
              <a:t>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511</Words>
  <Application>Microsoft Office PowerPoint</Application>
  <PresentationFormat>Presentazione su schermo (4:3)</PresentationFormat>
  <Paragraphs>104</Paragraphs>
  <Slides>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Calibri</vt:lpstr>
      <vt:lpstr>Arial</vt:lpstr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Mariookdpovfmskldgsd</dc:title>
  <dc:creator>mario</dc:creator>
  <cp:lastModifiedBy>Admin</cp:lastModifiedBy>
  <cp:revision>15</cp:revision>
  <dcterms:created xsi:type="dcterms:W3CDTF">2013-11-27T17:42:50Z</dcterms:created>
  <dcterms:modified xsi:type="dcterms:W3CDTF">2013-12-11T13:54:48Z</dcterms:modified>
</cp:coreProperties>
</file>